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66" r:id="rId4"/>
    <p:sldId id="257" r:id="rId5"/>
    <p:sldId id="258" r:id="rId6"/>
    <p:sldId id="260" r:id="rId7"/>
    <p:sldId id="262" r:id="rId8"/>
    <p:sldId id="263" r:id="rId9"/>
    <p:sldId id="264" r:id="rId10"/>
    <p:sldId id="267" r:id="rId11"/>
    <p:sldId id="269" r:id="rId12"/>
    <p:sldId id="268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9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F598B73-36C8-4D09-806E-34F8C8E03C42}" type="datetimeFigureOut">
              <a:rPr lang="el-GR" smtClean="0"/>
              <a:pPr/>
              <a:t>11/5/2026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C5589E4-748B-4058-A8F2-1CC1917F7E7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article-806-9315.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480"/>
            <a:ext cx="9144000" cy="5652492"/>
          </a:xfrm>
          <a:prstGeom prst="rect">
            <a:avLst/>
          </a:prstGeom>
        </p:spPr>
      </p:pic>
      <p:sp>
        <p:nvSpPr>
          <p:cNvPr id="3" name="2 - Ορθογώνιο"/>
          <p:cNvSpPr/>
          <p:nvPr/>
        </p:nvSpPr>
        <p:spPr>
          <a:xfrm>
            <a:off x="500034" y="0"/>
            <a:ext cx="814393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Γνωριμία με το πέτρινο</a:t>
            </a:r>
            <a:endParaRPr lang="el-GR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28596" y="6143643"/>
            <a:ext cx="821537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τ</a:t>
            </a:r>
            <a:r>
              <a:rPr lang="el-GR" sz="4000" b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οξωτό γεφύρι της Μεθώνης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εικόνα_Viber_2026-05-06_17-49-39-5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1285860"/>
            <a:ext cx="6072198" cy="4286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- Ορθογώνιο"/>
          <p:cNvSpPr/>
          <p:nvPr/>
        </p:nvSpPr>
        <p:spPr>
          <a:xfrm>
            <a:off x="1214414" y="0"/>
            <a:ext cx="664373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8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Ζητάμε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500034" y="571480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el-GR" dirty="0"/>
              <a:t>Να καθαριστεί το γεφύρι από τη βλάστηση και να απαγορευτεί η πρόσβαση</a:t>
            </a:r>
          </a:p>
          <a:p>
            <a:pPr marL="342900" indent="-342900" algn="ctr"/>
            <a:r>
              <a:rPr lang="el-GR" dirty="0"/>
              <a:t>αυτοκινήτων μέχρι να εξεταστεί η αντοχή του.</a:t>
            </a:r>
          </a:p>
          <a:p>
            <a:pPr marL="342900" indent="-342900" algn="ctr"/>
            <a:r>
              <a:rPr lang="el-GR" dirty="0"/>
              <a:t>2. Να φύγουν οι τσιμεντοστρώσεις και να αποκατασταθεί το οδόστρωμα με  πέτρινες πλάκες.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557214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3. Να γίνουν οι αναγκαίες εργασίες για την αποκατάσταση του γεφυριού στην</a:t>
            </a:r>
          </a:p>
          <a:p>
            <a:pPr algn="ctr"/>
            <a:r>
              <a:rPr lang="el-GR" dirty="0"/>
              <a:t>αρχική του μορφή. </a:t>
            </a:r>
          </a:p>
          <a:p>
            <a:pPr algn="ctr"/>
            <a:r>
              <a:rPr lang="el-GR" dirty="0"/>
              <a:t>4. Μετά την αναστήλωση του Καποδιστριακού Σχολείου (2016) και τη διαμόρφωση </a:t>
            </a:r>
          </a:p>
          <a:p>
            <a:pPr algn="ctr"/>
            <a:r>
              <a:rPr lang="el-GR" dirty="0"/>
              <a:t>του περιβάλλοντος χώρου είναι απαραίτητη η αποκατάσταση και ανάδειξη του μνημείου.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ΤΟΞΩΤΟ ΓΕΦΥΡΙ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3000366" y="1071545"/>
            <a:ext cx="3643338" cy="6357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- TextBox"/>
          <p:cNvSpPr txBox="1"/>
          <p:nvPr/>
        </p:nvSpPr>
        <p:spPr>
          <a:xfrm>
            <a:off x="428596" y="571480"/>
            <a:ext cx="5143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Πιστεύουμε ότι ο Δήμος, σε συνεργασία με την Αρχαιολογική Υπηρεσία, οφείλει να επαναφέρει το μνημείο στην αρχική του μορφή απομακρύνοντας τις τσιμεντοστρώσεις και φυσικά να λάβει άμεσα τα μέτρα προστασίας που χρειάζονται.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εικόνα_Viber_2026-05-06_17-49-39-2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785794"/>
            <a:ext cx="3714776" cy="5143512"/>
          </a:xfrm>
          <a:prstGeom prst="rect">
            <a:avLst/>
          </a:prstGeom>
        </p:spPr>
      </p:pic>
      <p:pic>
        <p:nvPicPr>
          <p:cNvPr id="2" name="1 - Εικόνα" descr="448312393_3809147592653886_1202487464711148007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4000504"/>
            <a:ext cx="1905000" cy="1905000"/>
          </a:xfrm>
          <a:prstGeom prst="rect">
            <a:avLst/>
          </a:prstGeom>
        </p:spPr>
      </p:pic>
      <p:sp>
        <p:nvSpPr>
          <p:cNvPr id="5" name="4 - TextBox"/>
          <p:cNvSpPr txBox="1"/>
          <p:nvPr/>
        </p:nvSpPr>
        <p:spPr>
          <a:xfrm>
            <a:off x="4143372" y="1214422"/>
            <a:ext cx="4857784" cy="36933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/>
              <a:t>Το τοξωτό πέτρινο γεφύρι του Καποδιστριακού Σχολείου Μεθώνης αποτελεί σημαντικό μνημείο της άυλης πολιτιστικής μας κληρονομιάς και η αντιμετώπιση της απαξίωσης και αδιαφορίας στην οποία έχει περιέλθει, αλλά και η ανάγκη της ασφάλειας των διερχομένων από εκεί αποτελεί προτεραιότητα της περιβαλλοντικής ομάδας του σχολείου μας.</a:t>
            </a:r>
          </a:p>
          <a:p>
            <a:pPr algn="ctr"/>
            <a:r>
              <a:rPr lang="el-GR" dirty="0"/>
              <a:t>Η προβολή του μέσα από τη συμμετοχή μας στο Ε.Θ.Δ  «Τα </a:t>
            </a:r>
            <a:r>
              <a:rPr lang="el-GR" dirty="0" err="1"/>
              <a:t>Πετρογέφυρα</a:t>
            </a:r>
            <a:r>
              <a:rPr lang="el-GR" dirty="0"/>
              <a:t> της Ελλάδας» που συντονίζει Το ΚΕΠΕΑ Μακρινίτσας πιστεύουμε ότι θα συμβάλλει σε αυτό!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496253251_10238105687920920_681030147942861514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47800"/>
            <a:ext cx="4643470" cy="3962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3 - TextBox"/>
          <p:cNvSpPr txBox="1"/>
          <p:nvPr/>
        </p:nvSpPr>
        <p:spPr>
          <a:xfrm>
            <a:off x="4572000" y="2143116"/>
            <a:ext cx="4572001" cy="252376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HeroicExtremeLeftFacing"/>
              <a:lightRig rig="threePt" dir="t"/>
            </a:scene3d>
          </a:bodyPr>
          <a:lstStyle/>
          <a:p>
            <a:pPr algn="ctr"/>
            <a:r>
              <a:rPr lang="en-US" sz="2000" dirty="0"/>
              <a:t>H </a:t>
            </a:r>
            <a:r>
              <a:rPr lang="el-GR" sz="2000" dirty="0"/>
              <a:t>Μεθώνη διασχίζεται από βορρά</a:t>
            </a:r>
          </a:p>
          <a:p>
            <a:pPr algn="ctr"/>
            <a:r>
              <a:rPr lang="el-GR" sz="2000" dirty="0"/>
              <a:t>προς νότο από ένα ποτάμι στην κοίτη </a:t>
            </a:r>
          </a:p>
          <a:p>
            <a:pPr algn="ctr"/>
            <a:r>
              <a:rPr lang="el-GR" sz="2000" dirty="0"/>
              <a:t>του οποίου κυλούσαν αρκετά νερά.</a:t>
            </a:r>
          </a:p>
          <a:p>
            <a:pPr algn="ctr"/>
            <a:r>
              <a:rPr lang="el-GR" sz="2000" dirty="0"/>
              <a:t>Πρόκειται για την κοίτη του ποταμού</a:t>
            </a:r>
            <a:endParaRPr lang="en-US" sz="2000" dirty="0"/>
          </a:p>
          <a:p>
            <a:pPr algn="ctr"/>
            <a:r>
              <a:rPr lang="en-US" sz="2000" dirty="0" err="1"/>
              <a:t>Siloso</a:t>
            </a:r>
            <a:r>
              <a:rPr lang="en-US" sz="2000" dirty="0"/>
              <a:t> (</a:t>
            </a:r>
            <a:r>
              <a:rPr lang="el-GR" sz="2000" dirty="0"/>
              <a:t>ή</a:t>
            </a:r>
            <a:r>
              <a:rPr lang="en-US" sz="2000" dirty="0"/>
              <a:t> </a:t>
            </a:r>
            <a:r>
              <a:rPr lang="en-US" sz="2000" dirty="0" err="1"/>
              <a:t>Limar</a:t>
            </a:r>
            <a:r>
              <a:rPr lang="en-US" sz="2000" dirty="0"/>
              <a:t>)</a:t>
            </a:r>
            <a:r>
              <a:rPr lang="el-GR" sz="2000" dirty="0"/>
              <a:t> ο οποίος αναφέρεται</a:t>
            </a:r>
          </a:p>
          <a:p>
            <a:pPr algn="ctr"/>
            <a:r>
              <a:rPr lang="el-GR" sz="2000" dirty="0"/>
              <a:t>από ξένους περιηγητές περασμένων </a:t>
            </a:r>
          </a:p>
          <a:p>
            <a:pPr algn="ctr"/>
            <a:r>
              <a:rPr lang="el-GR" sz="2000" dirty="0"/>
              <a:t>αιώνων.</a:t>
            </a:r>
          </a:p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unnam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3" y="214290"/>
            <a:ext cx="2428892" cy="3286148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pic>
        <p:nvPicPr>
          <p:cNvPr id="3" name="2 - Εικόνα" descr="erikon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2571744"/>
            <a:ext cx="3424230" cy="3905255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4" name="3 - TextBox"/>
          <p:cNvSpPr txBox="1"/>
          <p:nvPr/>
        </p:nvSpPr>
        <p:spPr>
          <a:xfrm>
            <a:off x="4643438" y="428604"/>
            <a:ext cx="3973332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HeroicExtremeLeftFacing"/>
              <a:lightRig rig="threePt" dir="t"/>
            </a:scene3d>
          </a:bodyPr>
          <a:lstStyle/>
          <a:p>
            <a:pPr algn="ctr"/>
            <a:r>
              <a:rPr lang="el-GR" dirty="0"/>
              <a:t>«Στις όχθες του ήταν χτισμένα πολλά</a:t>
            </a:r>
          </a:p>
          <a:p>
            <a:pPr algn="ctr"/>
            <a:r>
              <a:rPr lang="el-GR" dirty="0"/>
              <a:t>σπιτάκια που δίνουν σε μικρογραφία</a:t>
            </a:r>
          </a:p>
          <a:p>
            <a:pPr algn="ctr"/>
            <a:r>
              <a:rPr lang="el-GR" dirty="0"/>
              <a:t>την όψη μιας από τις εισόδους του</a:t>
            </a:r>
          </a:p>
          <a:p>
            <a:pPr algn="ctr"/>
            <a:r>
              <a:rPr lang="el-GR" dirty="0"/>
              <a:t>Παρισιού. Οι όχθες του είναι κατάφυτες</a:t>
            </a:r>
          </a:p>
          <a:p>
            <a:pPr algn="ctr"/>
            <a:r>
              <a:rPr lang="el-GR" dirty="0"/>
              <a:t>από ροδοδάφνες και </a:t>
            </a:r>
            <a:r>
              <a:rPr lang="el-GR" dirty="0" err="1"/>
              <a:t>λυγιές</a:t>
            </a:r>
            <a:r>
              <a:rPr lang="el-GR" dirty="0"/>
              <a:t>».</a:t>
            </a:r>
          </a:p>
          <a:p>
            <a:pPr algn="ctr"/>
            <a:r>
              <a:rPr lang="en-US" dirty="0" err="1"/>
              <a:t>Mangeart</a:t>
            </a:r>
            <a:r>
              <a:rPr lang="en-US" dirty="0"/>
              <a:t> (1829)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1425274" y="4286256"/>
            <a:ext cx="3918958" cy="203132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l-GR" dirty="0"/>
              <a:t>Η κοίτη ήτο μεστή ροδοδαφνών </a:t>
            </a:r>
          </a:p>
          <a:p>
            <a:pPr algn="ctr"/>
            <a:r>
              <a:rPr lang="el-GR" dirty="0"/>
              <a:t>και </a:t>
            </a:r>
            <a:r>
              <a:rPr lang="el-GR" dirty="0" err="1"/>
              <a:t>εμπέτρων</a:t>
            </a:r>
            <a:r>
              <a:rPr lang="el-GR" dirty="0"/>
              <a:t> φυτών εχόντων </a:t>
            </a:r>
          </a:p>
          <a:p>
            <a:pPr algn="ctr"/>
            <a:r>
              <a:rPr lang="el-GR" dirty="0"/>
              <a:t>φύλλα μακρά, ωχρά και λεπτά, </a:t>
            </a:r>
          </a:p>
          <a:p>
            <a:pPr algn="ctr"/>
            <a:r>
              <a:rPr lang="el-GR" dirty="0"/>
              <a:t>άνθη δε ιόχροα, κατά τι βαμβακοειδή</a:t>
            </a:r>
          </a:p>
          <a:p>
            <a:pPr algn="ctr"/>
            <a:r>
              <a:rPr lang="el-GR" dirty="0"/>
              <a:t>και επιμήκη εν </a:t>
            </a:r>
            <a:r>
              <a:rPr lang="el-GR" dirty="0" err="1"/>
              <a:t>σχήματι</a:t>
            </a:r>
            <a:r>
              <a:rPr lang="el-GR" dirty="0"/>
              <a:t> ηλακάτης.</a:t>
            </a:r>
          </a:p>
          <a:p>
            <a:pPr algn="ctr"/>
            <a:r>
              <a:rPr lang="el-GR" dirty="0"/>
              <a:t>(</a:t>
            </a:r>
            <a:r>
              <a:rPr lang="el-GR" dirty="0" err="1"/>
              <a:t>Σατωμπριάν</a:t>
            </a:r>
            <a:r>
              <a:rPr lang="el-GR" dirty="0"/>
              <a:t> 1806)</a:t>
            </a:r>
          </a:p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toxoto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3857628"/>
            <a:ext cx="4143375" cy="2495550"/>
          </a:xfrm>
          <a:prstGeom prst="rect">
            <a:avLst/>
          </a:prstGeom>
        </p:spPr>
      </p:pic>
      <p:sp>
        <p:nvSpPr>
          <p:cNvPr id="3" name="2 - TextBox"/>
          <p:cNvSpPr txBox="1"/>
          <p:nvPr/>
        </p:nvSpPr>
        <p:spPr>
          <a:xfrm>
            <a:off x="3857620" y="642918"/>
            <a:ext cx="4814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Το γεφύρι βρίσκεται σε απόσταση 50 μέτρων ανατολικά του Καποδιστριακού</a:t>
            </a:r>
          </a:p>
          <a:p>
            <a:pPr algn="ctr"/>
            <a:r>
              <a:rPr lang="el-GR" dirty="0"/>
              <a:t>Σχολείου και έχει κηρυχθεί ιστορικό διατηρητέο μνημείο από το 2001. </a:t>
            </a:r>
          </a:p>
        </p:txBody>
      </p:sp>
      <p:pic>
        <p:nvPicPr>
          <p:cNvPr id="4" name="3 - Εικόνα" descr="rymotomiko-sxedio-methonis-kapodistria-172749453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500042"/>
            <a:ext cx="3262314" cy="2566985"/>
          </a:xfrm>
          <a:prstGeom prst="rect">
            <a:avLst/>
          </a:prstGeom>
        </p:spPr>
      </p:pic>
      <p:sp>
        <p:nvSpPr>
          <p:cNvPr id="5" name="4 - TextBox"/>
          <p:cNvSpPr txBox="1"/>
          <p:nvPr/>
        </p:nvSpPr>
        <p:spPr>
          <a:xfrm>
            <a:off x="571472" y="4000504"/>
            <a:ext cx="371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Είναι ένα εξαιρετικό δείγμα τεχνικής κατασκευής γεφυριών προς τα τέλη του 19</a:t>
            </a:r>
            <a:r>
              <a:rPr lang="el-GR" baseline="30000" dirty="0"/>
              <a:t>ου</a:t>
            </a:r>
            <a:r>
              <a:rPr lang="el-GR" dirty="0"/>
              <a:t> αιώνα, βρίσκεται σε αρμονία με το ευρύτερο φυσικό περιβάλλον και αποτελεί αναπόσπαστο τμήμα του ιστορικού ιστού της πόλης της Μεθώνης.</a:t>
            </a:r>
          </a:p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23gefiri-990x7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857232"/>
            <a:ext cx="5572164" cy="4929198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sp>
        <p:nvSpPr>
          <p:cNvPr id="4" name="3 - TextBox"/>
          <p:cNvSpPr txBox="1"/>
          <p:nvPr/>
        </p:nvSpPr>
        <p:spPr>
          <a:xfrm>
            <a:off x="5786446" y="1357298"/>
            <a:ext cx="3214710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HeroicExtremeLeftFacing"/>
              <a:lightRig rig="threePt" dir="t"/>
            </a:scene3d>
          </a:bodyPr>
          <a:lstStyle/>
          <a:p>
            <a:pPr algn="ctr"/>
            <a:r>
              <a:rPr lang="el-GR" dirty="0"/>
              <a:t>Πρόκειται για πέτρινη θολωτή </a:t>
            </a:r>
          </a:p>
          <a:p>
            <a:pPr algn="ctr"/>
            <a:r>
              <a:rPr lang="el-GR" dirty="0"/>
              <a:t>κατασκευή με 10 μέτρα μήκος</a:t>
            </a:r>
          </a:p>
          <a:p>
            <a:pPr algn="ctr"/>
            <a:r>
              <a:rPr lang="el-GR" dirty="0"/>
              <a:t>και 5,20 μέτρα πλάτος με ημικυκλικό τόξο που έχει άνοιγμα 8 μέτρα περίπου και στηρίζεται σε βράχους στις δύο όχθες. Επειδή η γέφυρα είναι υπερυψωμένη κτίστηκαν βόρεια και νότια ων δύο βάσεών της λίθινοι τοίχοι αντιστήριξης, που κρατάνε την τεχνητή </a:t>
            </a:r>
            <a:r>
              <a:rPr lang="el-GR" dirty="0" err="1"/>
              <a:t>επίχωση</a:t>
            </a:r>
            <a:r>
              <a:rPr lang="el-GR" dirty="0"/>
              <a:t> για την καλύτερη πρόσβαση, αλλά και για την ενίσχυση των πρανών.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5286381" y="1928802"/>
            <a:ext cx="38576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Η γέφυρα υπολογίζεται ότι κατασκευάστηκε το 1862 και </a:t>
            </a:r>
          </a:p>
          <a:p>
            <a:pPr algn="ctr"/>
            <a:r>
              <a:rPr lang="el-GR" dirty="0"/>
              <a:t>η κατασκευή της ανατέθηκε σε</a:t>
            </a:r>
          </a:p>
          <a:p>
            <a:pPr algn="ctr"/>
            <a:r>
              <a:rPr lang="el-GR" dirty="0"/>
              <a:t>Εργολάβοι με το όνομα Χαρίτων </a:t>
            </a:r>
          </a:p>
          <a:p>
            <a:pPr algn="ctr"/>
            <a:r>
              <a:rPr lang="el-GR" dirty="0" err="1"/>
              <a:t>Χαριτόπουλος</a:t>
            </a:r>
            <a:r>
              <a:rPr lang="el-GR" dirty="0"/>
              <a:t>. Το 1864 μάλιστα</a:t>
            </a:r>
          </a:p>
          <a:p>
            <a:pPr algn="ctr"/>
            <a:r>
              <a:rPr lang="el-GR" dirty="0"/>
              <a:t>κατασκευάστηκε και ο δρόμος που</a:t>
            </a:r>
          </a:p>
          <a:p>
            <a:pPr algn="ctr"/>
            <a:r>
              <a:rPr lang="el-GR" dirty="0"/>
              <a:t>συνδέει το Καποδιστριακό Σχολείο</a:t>
            </a:r>
          </a:p>
          <a:p>
            <a:pPr algn="ctr"/>
            <a:r>
              <a:rPr lang="el-GR" dirty="0"/>
              <a:t>με το γεφύρι.</a:t>
            </a:r>
          </a:p>
        </p:txBody>
      </p:sp>
      <p:pic>
        <p:nvPicPr>
          <p:cNvPr id="4" name="3 - Εικόνα" descr="ΚΑΠΟΔΙΣΤΡΙΑΚΟ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571612"/>
            <a:ext cx="4567428" cy="320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23gefiri-3-1024x7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928670"/>
            <a:ext cx="4786346" cy="4786322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sp>
        <p:nvSpPr>
          <p:cNvPr id="3" name="2 - TextBox"/>
          <p:cNvSpPr txBox="1"/>
          <p:nvPr/>
        </p:nvSpPr>
        <p:spPr>
          <a:xfrm>
            <a:off x="4357686" y="857232"/>
            <a:ext cx="4449802" cy="480131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HeroicExtremeLeftFacing"/>
              <a:lightRig rig="threePt" dir="t"/>
            </a:scene3d>
          </a:bodyPr>
          <a:lstStyle/>
          <a:p>
            <a:pPr algn="ctr"/>
            <a:r>
              <a:rPr lang="el-GR" dirty="0"/>
              <a:t>Αυτό το γεφύρι αφέθηκε απροστάτευτο</a:t>
            </a:r>
          </a:p>
          <a:p>
            <a:pPr algn="ctr"/>
            <a:r>
              <a:rPr lang="el-GR" dirty="0"/>
              <a:t>στη φθορά του χρόνου χωρίς καμιά</a:t>
            </a:r>
          </a:p>
          <a:p>
            <a:pPr algn="ctr"/>
            <a:r>
              <a:rPr lang="el-GR" dirty="0"/>
              <a:t>συντήρηση μετά την ανέγερσή του. </a:t>
            </a:r>
          </a:p>
          <a:p>
            <a:pPr algn="ctr"/>
            <a:r>
              <a:rPr lang="el-GR" dirty="0"/>
              <a:t>Ακόμα και ο στοιχειώδης καθαρισμός</a:t>
            </a:r>
          </a:p>
          <a:p>
            <a:pPr algn="ctr"/>
            <a:r>
              <a:rPr lang="el-GR" dirty="0"/>
              <a:t>του καταργήθηκε.</a:t>
            </a:r>
          </a:p>
          <a:p>
            <a:pPr algn="ctr"/>
            <a:r>
              <a:rPr lang="el-GR" dirty="0"/>
              <a:t>Και σαν να μην έφτανε αυτό από το </a:t>
            </a:r>
          </a:p>
          <a:p>
            <a:pPr algn="ctr"/>
            <a:r>
              <a:rPr lang="el-GR" dirty="0"/>
              <a:t>1987 μέχρι το 2008 έγιναν βάρβαρες</a:t>
            </a:r>
          </a:p>
          <a:p>
            <a:pPr algn="ctr"/>
            <a:r>
              <a:rPr lang="el-GR" dirty="0"/>
              <a:t>και καταστροφικές παρεμβάσεις</a:t>
            </a:r>
          </a:p>
          <a:p>
            <a:pPr algn="ctr"/>
            <a:r>
              <a:rPr lang="el-GR" dirty="0"/>
              <a:t>δημόσιου φορέα και της Τοπικής </a:t>
            </a:r>
          </a:p>
          <a:p>
            <a:pPr algn="ctr"/>
            <a:r>
              <a:rPr lang="el-GR" dirty="0"/>
              <a:t>Αυτοδιοίκησης.</a:t>
            </a:r>
          </a:p>
          <a:p>
            <a:pPr algn="ctr"/>
            <a:r>
              <a:rPr lang="el-GR" dirty="0"/>
              <a:t>Συγκεκριμένα ο ΟΤΕ κατέστρεψε ένα </a:t>
            </a:r>
          </a:p>
          <a:p>
            <a:pPr algn="ctr"/>
            <a:r>
              <a:rPr lang="el-GR" dirty="0"/>
              <a:t>μέρος του πλακόστρωτου για να</a:t>
            </a:r>
          </a:p>
          <a:p>
            <a:pPr algn="ctr"/>
            <a:r>
              <a:rPr lang="el-GR" dirty="0"/>
              <a:t>περάσει καλώδια με την ανοχή της </a:t>
            </a:r>
          </a:p>
          <a:p>
            <a:pPr algn="ctr"/>
            <a:r>
              <a:rPr lang="el-GR" dirty="0"/>
              <a:t>τότε Κοινότητας </a:t>
            </a:r>
            <a:r>
              <a:rPr lang="el-GR" dirty="0" err="1"/>
              <a:t>Μεθωνης</a:t>
            </a:r>
            <a:r>
              <a:rPr lang="el-GR" dirty="0"/>
              <a:t>. Και η</a:t>
            </a:r>
          </a:p>
          <a:p>
            <a:pPr algn="ctr"/>
            <a:r>
              <a:rPr lang="el-GR" dirty="0"/>
              <a:t>τοπική διοίκηση επίστρωσε το</a:t>
            </a:r>
          </a:p>
          <a:p>
            <a:pPr algn="ctr"/>
            <a:r>
              <a:rPr lang="el-GR" dirty="0"/>
              <a:t>οδόστρωμα με μια πρώτη δόση</a:t>
            </a:r>
          </a:p>
          <a:p>
            <a:pPr algn="ctr"/>
            <a:r>
              <a:rPr lang="el-GR" dirty="0"/>
              <a:t>τσιμέντου.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εικόνα_Viber_2026-05-06_17-49-39-5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714620"/>
            <a:ext cx="3929058" cy="3786214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3" name="2 - TextBox"/>
          <p:cNvSpPr txBox="1"/>
          <p:nvPr/>
        </p:nvSpPr>
        <p:spPr>
          <a:xfrm>
            <a:off x="785787" y="857233"/>
            <a:ext cx="5572163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l-GR" dirty="0"/>
              <a:t>Μετά το χαρακτηρισμό του ως «Ιστορικό</a:t>
            </a:r>
          </a:p>
          <a:p>
            <a:pPr algn="ctr"/>
            <a:r>
              <a:rPr lang="el-GR" dirty="0"/>
              <a:t>Διατηρητέο Μνημείο και ως έργο τέχνης την</a:t>
            </a:r>
          </a:p>
          <a:p>
            <a:pPr algn="ctr"/>
            <a:r>
              <a:rPr lang="el-GR" dirty="0"/>
              <a:t>τοξοειδή γέφυρα» θα περίμενε κάποιος να</a:t>
            </a:r>
          </a:p>
          <a:p>
            <a:pPr algn="ctr"/>
            <a:r>
              <a:rPr lang="el-GR" dirty="0"/>
              <a:t>ξεκινήσουν οι διαδικασίες αποκατάστασης.</a:t>
            </a:r>
          </a:p>
          <a:p>
            <a:pPr algn="ctr"/>
            <a:r>
              <a:rPr lang="el-GR" dirty="0"/>
              <a:t>Δυστυχώς έγινε το αντίθετο. Το τσιμέντο</a:t>
            </a:r>
          </a:p>
          <a:p>
            <a:pPr algn="ctr"/>
            <a:r>
              <a:rPr lang="el-GR" dirty="0"/>
              <a:t>κτύπησε πάλι το 2008 όταν αυτό που </a:t>
            </a:r>
          </a:p>
          <a:p>
            <a:pPr algn="ctr"/>
            <a:r>
              <a:rPr lang="el-GR" dirty="0"/>
              <a:t>περίσσεψε από την τσιμεντόστρωση του</a:t>
            </a:r>
          </a:p>
          <a:p>
            <a:pPr algn="ctr"/>
            <a:r>
              <a:rPr lang="el-GR" dirty="0" err="1"/>
              <a:t>παράχθιου</a:t>
            </a:r>
            <a:r>
              <a:rPr lang="el-GR" dirty="0"/>
              <a:t> δρόμου το έριξαν  στο</a:t>
            </a:r>
          </a:p>
          <a:p>
            <a:pPr algn="ctr"/>
            <a:r>
              <a:rPr lang="el-GR" dirty="0"/>
              <a:t>οδόστρωμα του γεφυριού.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εικόνα_Viber_2026-05-06_17-47-23-3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785794"/>
            <a:ext cx="4429156" cy="4857784"/>
          </a:xfrm>
          <a:prstGeom prst="rect">
            <a:avLst/>
          </a:prstGeom>
        </p:spPr>
      </p:pic>
      <p:sp>
        <p:nvSpPr>
          <p:cNvPr id="3" name="2 - TextBox"/>
          <p:cNvSpPr txBox="1"/>
          <p:nvPr/>
        </p:nvSpPr>
        <p:spPr>
          <a:xfrm>
            <a:off x="4857752" y="1571612"/>
            <a:ext cx="43134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Πέρασαν πολλά χρόνια απραξίας.</a:t>
            </a:r>
          </a:p>
          <a:p>
            <a:pPr algn="ctr"/>
            <a:r>
              <a:rPr lang="el-GR" dirty="0"/>
              <a:t>Οι αυθαίρετες παρεμβάσεις παραμένουν</a:t>
            </a:r>
          </a:p>
          <a:p>
            <a:pPr algn="ctr"/>
            <a:r>
              <a:rPr lang="el-GR" dirty="0"/>
              <a:t>και δεν ανησυχεί κανένας αρμόδιος.</a:t>
            </a:r>
          </a:p>
          <a:p>
            <a:pPr algn="ctr"/>
            <a:r>
              <a:rPr lang="el-GR" dirty="0"/>
              <a:t>Όχι μόνο για τη συνεχιζόμενη φθορά</a:t>
            </a:r>
          </a:p>
          <a:p>
            <a:pPr algn="ctr"/>
            <a:r>
              <a:rPr lang="el-GR" dirty="0"/>
              <a:t>του μνημείου, όχι μόνο για την ασφάλεια</a:t>
            </a:r>
          </a:p>
          <a:p>
            <a:pPr algn="ctr"/>
            <a:r>
              <a:rPr lang="el-GR" dirty="0"/>
              <a:t>των διερχόμενων οχημάτων και των</a:t>
            </a:r>
          </a:p>
          <a:p>
            <a:pPr algn="ctr"/>
            <a:r>
              <a:rPr lang="el-GR" dirty="0"/>
              <a:t>επιβατών τους , αλλά και για τον απλό</a:t>
            </a:r>
          </a:p>
          <a:p>
            <a:pPr algn="ctr"/>
            <a:r>
              <a:rPr lang="el-GR" dirty="0"/>
              <a:t>καθαρισμό από τη γύρω βλάστηση που</a:t>
            </a:r>
          </a:p>
          <a:p>
            <a:pPr algn="ctr"/>
            <a:r>
              <a:rPr lang="el-GR" dirty="0"/>
              <a:t>κυριολεκτικά έχει κρύψει τελείως τη</a:t>
            </a:r>
          </a:p>
          <a:p>
            <a:pPr algn="ctr"/>
            <a:r>
              <a:rPr lang="el-GR" dirty="0"/>
              <a:t>μαγεία του τόξου.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187</TotalTime>
  <Words>652</Words>
  <Application>Microsoft Office PowerPoint</Application>
  <PresentationFormat>Προβολή στην οθόνη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Τεχνικό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Χρήστης των Windows</dc:creator>
  <cp:lastModifiedBy>Χρήστης των Windows</cp:lastModifiedBy>
  <cp:revision>24</cp:revision>
  <dcterms:created xsi:type="dcterms:W3CDTF">2026-05-05T09:26:35Z</dcterms:created>
  <dcterms:modified xsi:type="dcterms:W3CDTF">2026-05-11T15:14:38Z</dcterms:modified>
</cp:coreProperties>
</file>